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14"/>
  </p:notesMasterIdLst>
  <p:sldIdLst>
    <p:sldId id="437" r:id="rId2"/>
    <p:sldId id="483" r:id="rId3"/>
    <p:sldId id="645" r:id="rId4"/>
    <p:sldId id="653" r:id="rId5"/>
    <p:sldId id="634" r:id="rId6"/>
    <p:sldId id="649" r:id="rId7"/>
    <p:sldId id="655" r:id="rId8"/>
    <p:sldId id="654" r:id="rId9"/>
    <p:sldId id="647" r:id="rId10"/>
    <p:sldId id="650" r:id="rId11"/>
    <p:sldId id="651" r:id="rId12"/>
    <p:sldId id="652" r:id="rId13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-10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-10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-10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-10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-104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ahoma" pitchFamily="-104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ahoma" pitchFamily="-104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ahoma" pitchFamily="-104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ahoma" pitchFamily="-10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B89268"/>
    <a:srgbClr val="85643F"/>
    <a:srgbClr val="85743F"/>
    <a:srgbClr val="7A5F2E"/>
    <a:srgbClr val="774F27"/>
    <a:srgbClr val="A37956"/>
    <a:srgbClr val="8B6447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38" d="100"/>
          <a:sy n="138" d="100"/>
        </p:scale>
        <p:origin x="756" y="11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81952B-56AA-49E8-85C0-0049C668FA78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8E1D0B-839A-4E08-9D80-5E6E05E8D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016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257300"/>
            <a:ext cx="7772400" cy="1371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9DA53C-BF3E-6545-BAA4-0185D88B9B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1EF48-F5F2-0F40-B0E8-A0CCBF02BB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85750"/>
            <a:ext cx="2057400" cy="4286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85750"/>
            <a:ext cx="6019800" cy="4286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C934D3-7DFC-A646-BEB3-D41E50F069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E7CC1-2B70-C34F-BFB5-63A63DE223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9EBD9F-D2B7-9247-8C3D-B763084645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5900"/>
            <a:ext cx="40386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40386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9C448A-5F3C-1941-B7BD-2E4B114384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85E75B-33A3-6C4F-B21A-B701E794F5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031B6F-F1DB-BB46-BEB0-874B095A0F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98B056-76D3-D546-843A-A5D1FEAEC6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71801-0F0B-CA49-A9C3-26B450C602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3D79BF-CFA8-8644-A5B1-3FEC47445B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7000">
              <a:srgbClr val="B89268"/>
            </a:gs>
            <a:gs pos="77000">
              <a:srgbClr val="85643F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85750"/>
            <a:ext cx="82296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85900"/>
            <a:ext cx="82296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77DBCDD9-FB17-F840-A191-DE6E1B38E8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-104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04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-104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04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-104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E20283-BB5D-43CB-32CA-142F03C392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5153762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EC3A68-4A4E-74D6-A34D-5248B5D33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3">
            <a:extLst>
              <a:ext uri="{FF2B5EF4-FFF2-40B4-BE49-F238E27FC236}">
                <a16:creationId xmlns:a16="http://schemas.microsoft.com/office/drawing/2014/main" id="{76D3D4CF-7702-188A-D4A1-D5D308A108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" y="416814"/>
            <a:ext cx="7863840" cy="418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ts val="240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</a:rPr>
              <a:t>1 Timothy 6</a:t>
            </a:r>
            <a:r>
              <a:rPr lang="en-US" sz="6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</a:rPr>
              <a:t>:17-</a:t>
            </a:r>
            <a:r>
              <a:rPr lang="en-US" sz="6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</a:rPr>
              <a:t>18</a:t>
            </a:r>
          </a:p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</a:rPr>
              <a:t>“Charge them that are rich in this world, that they be not </a:t>
            </a:r>
            <a:r>
              <a:rPr lang="en-US" sz="3200" b="1" dirty="0" err="1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</a:rPr>
              <a:t>highminded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</a:rPr>
              <a:t>, nor trust in uncertain riches, but in the living God, who giveth us richly all things to enjoy;  18 That they do good, that they be rich in good works, ready to distribute, willing to communicate.”</a:t>
            </a:r>
          </a:p>
        </p:txBody>
      </p:sp>
    </p:spTree>
    <p:extLst>
      <p:ext uri="{BB962C8B-B14F-4D97-AF65-F5344CB8AC3E}">
        <p14:creationId xmlns:p14="http://schemas.microsoft.com/office/powerpoint/2010/main" val="46934551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7E45EF-DB15-A5DC-09E2-71946CCDE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3">
            <a:extLst>
              <a:ext uri="{FF2B5EF4-FFF2-40B4-BE49-F238E27FC236}">
                <a16:creationId xmlns:a16="http://schemas.microsoft.com/office/drawing/2014/main" id="{00594BB6-C281-F477-C9C8-76C144142B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" y="416814"/>
            <a:ext cx="7498080" cy="418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ts val="2400"/>
              </a:spcBef>
              <a:spcAft>
                <a:spcPts val="0"/>
              </a:spcAft>
              <a:tabLst>
                <a:tab pos="1773238" algn="l"/>
              </a:tabLst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</a:rPr>
              <a:t>	2 Corinthians 8</a:t>
            </a:r>
            <a:r>
              <a:rPr lang="en-US" sz="4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</a:rPr>
              <a:t>:</a:t>
            </a:r>
            <a:r>
              <a:rPr lang="en-US" sz="6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</a:rPr>
              <a:t>4</a:t>
            </a:r>
            <a:r>
              <a:rPr lang="en-US" sz="8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</a:rPr>
              <a:t>-</a:t>
            </a:r>
            <a:r>
              <a:rPr lang="en-US" sz="8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</a:rPr>
              <a:t>5</a:t>
            </a:r>
          </a:p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</a:rPr>
              <a:t>“Praying us with much </a:t>
            </a:r>
            <a:r>
              <a:rPr lang="en-US" sz="3200" b="1" dirty="0" err="1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</a:rPr>
              <a:t>intreaty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</a:rPr>
              <a:t> that we would receive the gift, and take upon us the fellowship of the ministering to the saints.  5 And this they did, not as we hoped, but first gave their own selves to the Lord, and unto us by the will of God.”</a:t>
            </a:r>
          </a:p>
        </p:txBody>
      </p:sp>
    </p:spTree>
    <p:extLst>
      <p:ext uri="{BB962C8B-B14F-4D97-AF65-F5344CB8AC3E}">
        <p14:creationId xmlns:p14="http://schemas.microsoft.com/office/powerpoint/2010/main" val="2692810698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8FFB9C-5693-1BCE-3818-7ADCB4226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3">
            <a:extLst>
              <a:ext uri="{FF2B5EF4-FFF2-40B4-BE49-F238E27FC236}">
                <a16:creationId xmlns:a16="http://schemas.microsoft.com/office/drawing/2014/main" id="{B6AC7ADC-E7CF-2340-C837-069584A230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16814"/>
            <a:ext cx="8229600" cy="418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ts val="2400"/>
              </a:spcBef>
              <a:spcAft>
                <a:spcPts val="0"/>
              </a:spcAft>
              <a:tabLst>
                <a:tab pos="2112963" algn="l"/>
              </a:tabLst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</a:rPr>
              <a:t>	</a:t>
            </a:r>
            <a:r>
              <a:rPr lang="en-US" sz="6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</a:rPr>
              <a:t>2 Corinthians 9</a:t>
            </a:r>
            <a:r>
              <a:rPr lang="en-US" sz="4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</a:rPr>
              <a:t>:7-</a:t>
            </a:r>
            <a:r>
              <a:rPr lang="en-US" sz="8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</a:rPr>
              <a:t>8</a:t>
            </a:r>
          </a:p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</a:rPr>
              <a:t>“Every man according as he </a:t>
            </a:r>
            <a:r>
              <a:rPr lang="en-US" sz="3200" b="1" dirty="0" err="1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</a:rPr>
              <a:t>purposeth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</a:rPr>
              <a:t> in his heart, so let him give; not grudgingly, or of necessity: for God loveth a cheerful giver.  8 And God is able to make all grace abound toward you; that ye, always having all sufficiency in all things, may abound to every good work.”</a:t>
            </a:r>
          </a:p>
        </p:txBody>
      </p:sp>
    </p:spTree>
    <p:extLst>
      <p:ext uri="{BB962C8B-B14F-4D97-AF65-F5344CB8AC3E}">
        <p14:creationId xmlns:p14="http://schemas.microsoft.com/office/powerpoint/2010/main" val="9142974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93C188-9FE5-FC71-EE97-EF18E7144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>
            <a:extLst>
              <a:ext uri="{FF2B5EF4-FFF2-40B4-BE49-F238E27FC236}">
                <a16:creationId xmlns:a16="http://schemas.microsoft.com/office/drawing/2014/main" id="{DC499D9D-87B1-3A7F-441C-FEAC86A492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123950"/>
            <a:ext cx="8503920" cy="2785535"/>
          </a:xfrm>
          <a:noFill/>
          <a:ln/>
        </p:spPr>
        <p:txBody>
          <a:bodyPr/>
          <a:lstStyle/>
          <a:p>
            <a:pPr marL="0" indent="0" algn="ctr">
              <a:lnSpc>
                <a:spcPct val="95000"/>
              </a:lnSpc>
              <a:spcBef>
                <a:spcPct val="0"/>
              </a:spcBef>
              <a:buFont typeface="Wingdings" pitchFamily="-104" charset="2"/>
              <a:buNone/>
            </a:pPr>
            <a:r>
              <a:rPr lang="en-US" sz="5600" b="1" i="1" dirty="0">
                <a:solidFill>
                  <a:srgbClr val="FFFFFF"/>
                </a:solidFill>
                <a:latin typeface="Arial"/>
              </a:rPr>
              <a:t>Committed to Community</a:t>
            </a:r>
          </a:p>
          <a:p>
            <a:pPr marL="0" indent="0" algn="ctr">
              <a:spcBef>
                <a:spcPts val="3000"/>
              </a:spcBef>
              <a:buFont typeface="Wingdings" pitchFamily="-104" charset="2"/>
              <a:buNone/>
            </a:pPr>
            <a:r>
              <a:rPr lang="en-US" sz="4200" b="1" dirty="0">
                <a:solidFill>
                  <a:srgbClr val="FFFFFF"/>
                </a:solidFill>
                <a:latin typeface="Arial"/>
              </a:rPr>
              <a:t>Acts 4</a:t>
            </a:r>
            <a:r>
              <a:rPr lang="en-US" sz="600" b="1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4200" b="1" dirty="0">
                <a:solidFill>
                  <a:srgbClr val="FFFFFF"/>
                </a:solidFill>
                <a:latin typeface="Arial"/>
              </a:rPr>
              <a:t>:</a:t>
            </a:r>
            <a:r>
              <a:rPr lang="en-US" sz="600" b="1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4200" b="1" dirty="0">
                <a:solidFill>
                  <a:srgbClr val="FFFFFF"/>
                </a:solidFill>
                <a:latin typeface="Arial"/>
              </a:rPr>
              <a:t>3</a:t>
            </a:r>
            <a:r>
              <a:rPr lang="en-US" sz="300" b="1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4200" b="1" dirty="0">
                <a:solidFill>
                  <a:srgbClr val="FFFFFF"/>
                </a:solidFill>
                <a:latin typeface="Arial"/>
              </a:rPr>
              <a:t>2</a:t>
            </a:r>
            <a:r>
              <a:rPr lang="en-US" sz="600" b="1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4200" b="1" dirty="0">
                <a:solidFill>
                  <a:srgbClr val="FFFFFF"/>
                </a:solidFill>
                <a:latin typeface="Arial"/>
              </a:rPr>
              <a:t>-</a:t>
            </a:r>
            <a:r>
              <a:rPr lang="en-US" sz="1200" b="1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4200" b="1" dirty="0">
                <a:solidFill>
                  <a:srgbClr val="FFFFFF"/>
                </a:solidFill>
                <a:latin typeface="Arial"/>
              </a:rPr>
              <a:t>37</a:t>
            </a:r>
          </a:p>
        </p:txBody>
      </p:sp>
    </p:spTree>
    <p:extLst>
      <p:ext uri="{BB962C8B-B14F-4D97-AF65-F5344CB8AC3E}">
        <p14:creationId xmlns:p14="http://schemas.microsoft.com/office/powerpoint/2010/main" val="1219680740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DA0604-58BC-1C41-764B-E8A3F9791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3">
            <a:extLst>
              <a:ext uri="{FF2B5EF4-FFF2-40B4-BE49-F238E27FC236}">
                <a16:creationId xmlns:a16="http://schemas.microsoft.com/office/drawing/2014/main" id="{6A93DFB5-A8AD-78EA-6841-2C67445BD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" y="1227713"/>
            <a:ext cx="7680960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ts val="240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</a:rPr>
              <a:t>A vibrant Christian community is marked by …</a:t>
            </a:r>
          </a:p>
          <a:p>
            <a:pPr marL="1541463" indent="-630238">
              <a:spcBef>
                <a:spcPts val="2400"/>
              </a:spcBef>
              <a:spcAft>
                <a:spcPts val="0"/>
              </a:spcAft>
              <a:buAutoNum type="arabicPeriod"/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</a:rPr>
              <a:t>Christ-Centered Unity</a:t>
            </a:r>
          </a:p>
        </p:txBody>
      </p:sp>
    </p:spTree>
    <p:extLst>
      <p:ext uri="{BB962C8B-B14F-4D97-AF65-F5344CB8AC3E}">
        <p14:creationId xmlns:p14="http://schemas.microsoft.com/office/powerpoint/2010/main" val="1022227388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6BAC27-5F4B-3C5C-E1A6-D71F49009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3">
            <a:extLst>
              <a:ext uri="{FF2B5EF4-FFF2-40B4-BE49-F238E27FC236}">
                <a16:creationId xmlns:a16="http://schemas.microsoft.com/office/drawing/2014/main" id="{DCFA4DA6-176E-77DB-0ADF-FCC9F6BCB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" y="2078188"/>
            <a:ext cx="768096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ts val="2400"/>
              </a:spcBef>
              <a:spcAft>
                <a:spcPts val="0"/>
              </a:spcAft>
            </a:pPr>
            <a:r>
              <a:rPr lang="en-US" sz="54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</a:rPr>
              <a:t>A</a:t>
            </a:r>
            <a:r>
              <a:rPr lang="en-US" sz="12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54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</a:rPr>
              <a:t>4</a:t>
            </a:r>
            <a:r>
              <a:rPr lang="en-US" sz="12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54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</a:rPr>
              <a:t>4</a:t>
            </a:r>
            <a:r>
              <a:rPr lang="en-US" sz="8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54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739574290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30152B-99E9-9F87-0B76-F8D3C356F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3">
            <a:extLst>
              <a:ext uri="{FF2B5EF4-FFF2-40B4-BE49-F238E27FC236}">
                <a16:creationId xmlns:a16="http://schemas.microsoft.com/office/drawing/2014/main" id="{86CB1F34-5C0B-D2E5-39A6-D9789CA11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" y="639318"/>
            <a:ext cx="7863840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ts val="2400"/>
              </a:spcBef>
              <a:spcAft>
                <a:spcPts val="0"/>
              </a:spcAft>
              <a:tabLst>
                <a:tab pos="2176463" algn="l"/>
              </a:tabLst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</a:rPr>
              <a:t>	Philippians 2</a:t>
            </a:r>
            <a:r>
              <a:rPr lang="en-US" sz="8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</a:rPr>
              <a:t>:1-</a:t>
            </a:r>
            <a:r>
              <a:rPr lang="en-US" sz="15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</a:rPr>
              <a:t>2</a:t>
            </a:r>
          </a:p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</a:rPr>
              <a:t>“If there be therefore any consolation in Christ, if any comfort of love, if any fellowship of the Spirit, if any bowels and mercies,  2 Fulfil ye my joy, that ye be likeminded, having the same love, being of one accord, of one mind.”</a:t>
            </a:r>
          </a:p>
        </p:txBody>
      </p:sp>
    </p:spTree>
    <p:extLst>
      <p:ext uri="{BB962C8B-B14F-4D97-AF65-F5344CB8AC3E}">
        <p14:creationId xmlns:p14="http://schemas.microsoft.com/office/powerpoint/2010/main" val="645867537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55A411-6AC9-CF89-BB2B-BF50E21F4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3">
            <a:extLst>
              <a:ext uri="{FF2B5EF4-FFF2-40B4-BE49-F238E27FC236}">
                <a16:creationId xmlns:a16="http://schemas.microsoft.com/office/drawing/2014/main" id="{1E52E5AF-0DE1-5060-7CAC-14D3B71B9A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" y="640080"/>
            <a:ext cx="7863840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ts val="2400"/>
              </a:spcBef>
              <a:spcAft>
                <a:spcPts val="0"/>
              </a:spcAft>
              <a:tabLst>
                <a:tab pos="2176463" algn="l"/>
              </a:tabLst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</a:rPr>
              <a:t>	Philippians 2</a:t>
            </a:r>
            <a:r>
              <a:rPr lang="en-US" sz="8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</a:rPr>
              <a:t>:</a:t>
            </a:r>
            <a:r>
              <a:rPr lang="en-US" sz="6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</a:rPr>
              <a:t>3</a:t>
            </a:r>
            <a:r>
              <a:rPr lang="en-US" sz="6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</a:rPr>
              <a:t>-</a:t>
            </a:r>
            <a:r>
              <a:rPr lang="en-US" sz="12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</a:rPr>
              <a:t>4</a:t>
            </a:r>
          </a:p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</a:rPr>
              <a:t>“Let nothing be done through strife or vainglory; but in lowliness of mind let each esteem other better than them-selves.  4 Look not every man on his own things, but every man also on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</a:rPr>
              <a:t>the things of others.”</a:t>
            </a:r>
          </a:p>
        </p:txBody>
      </p:sp>
    </p:spTree>
    <p:extLst>
      <p:ext uri="{BB962C8B-B14F-4D97-AF65-F5344CB8AC3E}">
        <p14:creationId xmlns:p14="http://schemas.microsoft.com/office/powerpoint/2010/main" val="2916521593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F188BB-F03E-1F89-AEDA-88D9F4F60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3">
            <a:extLst>
              <a:ext uri="{FF2B5EF4-FFF2-40B4-BE49-F238E27FC236}">
                <a16:creationId xmlns:a16="http://schemas.microsoft.com/office/drawing/2014/main" id="{4D3C03E7-9972-DA45-0FF2-3A703428B4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352550"/>
            <a:ext cx="7315200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ts val="2400"/>
              </a:spcBef>
              <a:spcAft>
                <a:spcPts val="0"/>
              </a:spcAft>
              <a:tabLst>
                <a:tab pos="2176463" algn="l"/>
              </a:tabLst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</a:rPr>
              <a:t>	Psalm 133:1</a:t>
            </a:r>
          </a:p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</a:rPr>
              <a:t>“Behold, how good and how pleasant it is for brethren to dwell together in unity!”</a:t>
            </a:r>
          </a:p>
        </p:txBody>
      </p:sp>
    </p:spTree>
    <p:extLst>
      <p:ext uri="{BB962C8B-B14F-4D97-AF65-F5344CB8AC3E}">
        <p14:creationId xmlns:p14="http://schemas.microsoft.com/office/powerpoint/2010/main" val="2395771992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F09C69-D794-5353-B746-BAD9E89EC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3">
            <a:extLst>
              <a:ext uri="{FF2B5EF4-FFF2-40B4-BE49-F238E27FC236}">
                <a16:creationId xmlns:a16="http://schemas.microsoft.com/office/drawing/2014/main" id="{E7CD8B01-5F64-A50F-08BC-7A01C79A7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" y="774325"/>
            <a:ext cx="768096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ts val="240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</a:rPr>
              <a:t>A vibrant Christian community is marked by …</a:t>
            </a:r>
          </a:p>
          <a:p>
            <a:pPr marL="1541463" indent="-630238">
              <a:spcBef>
                <a:spcPts val="2400"/>
              </a:spcBef>
              <a:spcAft>
                <a:spcPts val="0"/>
              </a:spcAft>
              <a:buAutoNum type="arabicPeriod"/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</a:rPr>
              <a:t>Christ-Centered Unity</a:t>
            </a:r>
          </a:p>
          <a:p>
            <a:pPr marL="1541463" indent="-630238">
              <a:spcBef>
                <a:spcPts val="2400"/>
              </a:spcBef>
              <a:spcAft>
                <a:spcPts val="0"/>
              </a:spcAft>
              <a:buAutoNum type="arabicPeriod"/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</a:rPr>
              <a:t>Spirit-Empowered Witness</a:t>
            </a:r>
          </a:p>
          <a:p>
            <a:pPr marL="1541463" indent="-630238">
              <a:spcBef>
                <a:spcPts val="2400"/>
              </a:spcBef>
              <a:spcAft>
                <a:spcPts val="0"/>
              </a:spcAft>
              <a:buAutoNum type="arabicPeriod"/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</a:rPr>
              <a:t>Selfless Generosity </a:t>
            </a:r>
          </a:p>
        </p:txBody>
      </p:sp>
    </p:spTree>
    <p:extLst>
      <p:ext uri="{BB962C8B-B14F-4D97-AF65-F5344CB8AC3E}">
        <p14:creationId xmlns:p14="http://schemas.microsoft.com/office/powerpoint/2010/main" val="16591719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791E44-8077-6275-194B-C5E90865A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3">
            <a:extLst>
              <a:ext uri="{FF2B5EF4-FFF2-40B4-BE49-F238E27FC236}">
                <a16:creationId xmlns:a16="http://schemas.microsoft.com/office/drawing/2014/main" id="{332EA161-CCD8-E90F-B020-4DD59178D3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" y="536912"/>
            <a:ext cx="7680960" cy="400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685800" indent="-685800">
              <a:spcBef>
                <a:spcPts val="1800"/>
              </a:spcBef>
              <a:spcAft>
                <a:spcPts val="0"/>
              </a:spcAft>
              <a:buAutoNum type="alphaUcPeriod"/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</a:rPr>
              <a:t>God’s people should gladly share what they have to meet the needs of others.</a:t>
            </a:r>
          </a:p>
          <a:p>
            <a:pPr marL="685800" indent="-685800">
              <a:spcBef>
                <a:spcPts val="1800"/>
              </a:spcBef>
              <a:spcAft>
                <a:spcPts val="0"/>
              </a:spcAft>
              <a:buAutoNum type="alphaUcPeriod"/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</a:rPr>
              <a:t>True generosity is borne out of an understanding of the Gospel.</a:t>
            </a:r>
          </a:p>
          <a:p>
            <a:pPr marL="685800" indent="-685800">
              <a:spcBef>
                <a:spcPts val="1800"/>
              </a:spcBef>
              <a:spcAft>
                <a:spcPts val="0"/>
              </a:spcAft>
              <a:buAutoNum type="alphaUcPeriod"/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</a:rPr>
              <a:t>Material prosperity ought to promote even greater generosity.</a:t>
            </a:r>
          </a:p>
        </p:txBody>
      </p:sp>
    </p:spTree>
    <p:extLst>
      <p:ext uri="{BB962C8B-B14F-4D97-AF65-F5344CB8AC3E}">
        <p14:creationId xmlns:p14="http://schemas.microsoft.com/office/powerpoint/2010/main" val="22402799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xtured">
  <a:themeElements>
    <a:clrScheme name="Textured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Textured</Template>
  <TotalTime>26453</TotalTime>
  <Words>139</Words>
  <Application>Microsoft Office PowerPoint</Application>
  <PresentationFormat>On-screen Show (16:9)</PresentationFormat>
  <Paragraphs>25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ＭＳ Ｐゴシック</vt:lpstr>
      <vt:lpstr>Arial</vt:lpstr>
      <vt:lpstr>Calibri</vt:lpstr>
      <vt:lpstr>Tahoma</vt:lpstr>
      <vt:lpstr>Wingdings</vt:lpstr>
      <vt:lpstr>Textured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Marquette Manor Baptist Church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Dave Schlagel</dc:creator>
  <cp:lastModifiedBy>Sound Operators</cp:lastModifiedBy>
  <cp:revision>548</cp:revision>
  <dcterms:created xsi:type="dcterms:W3CDTF">2018-06-24T13:09:54Z</dcterms:created>
  <dcterms:modified xsi:type="dcterms:W3CDTF">2025-08-10T16:55:14Z</dcterms:modified>
</cp:coreProperties>
</file>