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"/>
  </p:notesMasterIdLst>
  <p:sldIdLst>
    <p:sldId id="258" r:id="rId2"/>
    <p:sldId id="319" r:id="rId3"/>
    <p:sldId id="392" r:id="rId4"/>
    <p:sldId id="415" r:id="rId5"/>
    <p:sldId id="414" r:id="rId6"/>
    <p:sldId id="329" r:id="rId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pitchFamily="-10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pitchFamily="-10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pitchFamily="-10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pitchFamily="-1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C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8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952B-56AA-49E8-85C0-0049C668FA78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1D0B-839A-4E08-9D80-5E6E05E8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1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E1D0B-839A-4E08-9D80-5E6E05E8D3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573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DA53C-BF3E-6545-BAA4-0185D88B9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EF48-F5F2-0F40-B0E8-A0CCBF02B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5750"/>
            <a:ext cx="2057400" cy="4286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019800" cy="4286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34D3-7DFC-A646-BEB3-D41E50F06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7CC1-2B70-C34F-BFB5-63A63DE22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BD9F-D2B7-9247-8C3D-B7630846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448A-5F3C-1941-B7BD-2E4B11438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E75B-33A3-6C4F-B21A-B701E794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31B6F-F1DB-BB46-BEB0-874B095A0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B056-76D3-D546-843A-A5D1FEAEC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1801-0F0B-CA49-A9C3-26B450C60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D79BF-CFA8-8644-A5B1-3FEC4744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0"/>
            <a:ext cx="8229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7DBCDD9-FB17-F840-A191-DE6E1B38E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4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4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4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12056"/>
            <a:ext cx="8503920" cy="2979420"/>
          </a:xfrm>
          <a:noFill/>
          <a:ln/>
        </p:spPr>
        <p:txBody>
          <a:bodyPr/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Font typeface="Wingdings" pitchFamily="-104" charset="2"/>
              <a:buNone/>
            </a:pPr>
            <a:r>
              <a:rPr lang="en-US" sz="6000" b="1" i="1" dirty="0">
                <a:solidFill>
                  <a:srgbClr val="AC0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/>
              </a:rPr>
              <a:t>An Invitation to a Great Supper</a:t>
            </a:r>
          </a:p>
          <a:p>
            <a:pPr marL="0" indent="0" algn="ctr">
              <a:spcBef>
                <a:spcPts val="3000"/>
              </a:spcBef>
              <a:buFont typeface="Wingdings" pitchFamily="-104" charset="2"/>
              <a:buNone/>
            </a:pPr>
            <a:r>
              <a:rPr lang="en-US" sz="4400" b="1" dirty="0">
                <a:solidFill>
                  <a:srgbClr val="AC0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/>
              </a:rPr>
              <a:t>Luke 14</a:t>
            </a:r>
            <a:r>
              <a:rPr lang="en-US" sz="400" b="1" dirty="0">
                <a:solidFill>
                  <a:srgbClr val="AC0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/>
              </a:rPr>
              <a:t> </a:t>
            </a:r>
            <a:r>
              <a:rPr lang="en-US" sz="4400" b="1" dirty="0">
                <a:solidFill>
                  <a:srgbClr val="AC0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/>
              </a:rPr>
              <a:t>:15</a:t>
            </a:r>
            <a:r>
              <a:rPr lang="en-US" sz="600" b="1" dirty="0">
                <a:solidFill>
                  <a:srgbClr val="AC0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/>
              </a:rPr>
              <a:t> </a:t>
            </a:r>
            <a:r>
              <a:rPr lang="en-US" sz="4400" b="1" dirty="0">
                <a:solidFill>
                  <a:srgbClr val="AC0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/>
              </a:rPr>
              <a:t>-</a:t>
            </a:r>
            <a:r>
              <a:rPr lang="en-US" sz="600" b="1" dirty="0">
                <a:solidFill>
                  <a:srgbClr val="AC0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/>
              </a:rPr>
              <a:t> </a:t>
            </a:r>
            <a:r>
              <a:rPr lang="en-US" sz="4400" b="1" dirty="0">
                <a:solidFill>
                  <a:srgbClr val="AC0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/>
              </a:rPr>
              <a:t>24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65760" y="2114550"/>
            <a:ext cx="84124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4925" indent="-2574925" algn="ctr">
              <a:spcBef>
                <a:spcPts val="0"/>
              </a:spcBef>
              <a:spcAft>
                <a:spcPts val="2400"/>
              </a:spcAft>
            </a:pPr>
            <a:r>
              <a:rPr lang="en-US" sz="4200" b="1" dirty="0">
                <a:solidFill>
                  <a:srgbClr val="AC0000"/>
                </a:solidFill>
                <a:effectLst>
                  <a:outerShdw blurRad="38100" dist="38100" dir="2700000" algn="tl" rotWithShape="0">
                    <a:schemeClr val="tx1"/>
                  </a:outerShdw>
                </a:effectLst>
                <a:latin typeface="Arial"/>
              </a:rPr>
              <a:t>Mephibosheth</a:t>
            </a:r>
          </a:p>
        </p:txBody>
      </p:sp>
    </p:spTree>
    <p:extLst>
      <p:ext uri="{BB962C8B-B14F-4D97-AF65-F5344CB8AC3E}">
        <p14:creationId xmlns:p14="http://schemas.microsoft.com/office/powerpoint/2010/main" val="19859517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2C6F-4B5F-CC1E-B38F-D20678898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C756B267-A957-6279-3125-FE935D7D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2114550"/>
            <a:ext cx="84124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4925" indent="-2574925" algn="ctr">
              <a:spcBef>
                <a:spcPts val="0"/>
              </a:spcBef>
              <a:spcAft>
                <a:spcPts val="2400"/>
              </a:spcAft>
            </a:pPr>
            <a:r>
              <a:rPr lang="en-US" sz="4200" b="1" i="1" dirty="0">
                <a:solidFill>
                  <a:srgbClr val="AC0000"/>
                </a:solidFill>
                <a:effectLst>
                  <a:outerShdw blurRad="38100" dist="38100" dir="2700000" algn="tl" rotWithShape="0">
                    <a:schemeClr val="tx1"/>
                  </a:outerShdw>
                </a:effectLst>
                <a:latin typeface="Arial"/>
              </a:rPr>
              <a:t>The Parable of the Great Supper</a:t>
            </a:r>
          </a:p>
        </p:txBody>
      </p:sp>
    </p:spTree>
    <p:extLst>
      <p:ext uri="{BB962C8B-B14F-4D97-AF65-F5344CB8AC3E}">
        <p14:creationId xmlns:p14="http://schemas.microsoft.com/office/powerpoint/2010/main" val="11473395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6240" y="502319"/>
            <a:ext cx="84124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25475" indent="-625475"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US" sz="3400" b="1" dirty="0">
                <a:solidFill>
                  <a:srgbClr val="AC0000"/>
                </a:solidFill>
                <a:effectLst>
                  <a:outerShdw blurRad="38100" dist="38100" dir="2700000" algn="tl" rotWithShape="0">
                    <a:schemeClr val="tx1"/>
                  </a:outerShdw>
                </a:effectLst>
                <a:latin typeface="Arial"/>
              </a:rPr>
              <a:t>We make commitments to the Lord, but fail to keep them.</a:t>
            </a:r>
          </a:p>
          <a:p>
            <a:pPr marL="625475" indent="-625475"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US" sz="3400" b="1" dirty="0">
                <a:solidFill>
                  <a:srgbClr val="AC0000"/>
                </a:solidFill>
                <a:effectLst>
                  <a:outerShdw blurRad="38100" dist="38100" dir="2700000" algn="tl" rotWithShape="0">
                    <a:schemeClr val="tx1"/>
                  </a:outerShdw>
                </a:effectLst>
                <a:latin typeface="Arial"/>
              </a:rPr>
              <a:t>We get preoccupied with the things of this world at the expense of the things of God.</a:t>
            </a:r>
          </a:p>
          <a:p>
            <a:pPr marL="625475" indent="-625475"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US" sz="3400" b="1" dirty="0">
                <a:solidFill>
                  <a:srgbClr val="AC0000"/>
                </a:solidFill>
                <a:effectLst>
                  <a:outerShdw blurRad="38100" dist="38100" dir="2700000" algn="tl" rotWithShape="0">
                    <a:schemeClr val="tx1"/>
                  </a:outerShdw>
                </a:effectLst>
                <a:latin typeface="Arial"/>
              </a:rPr>
              <a:t>We profess our faith, but it’s not borne out in transformed living.</a:t>
            </a:r>
          </a:p>
        </p:txBody>
      </p:sp>
    </p:spTree>
    <p:extLst>
      <p:ext uri="{BB962C8B-B14F-4D97-AF65-F5344CB8AC3E}">
        <p14:creationId xmlns:p14="http://schemas.microsoft.com/office/powerpoint/2010/main" val="77374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13510</TotalTime>
  <Words>65</Words>
  <Application>Microsoft Office PowerPoint</Application>
  <PresentationFormat>On-screen Show (16:9)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Wingdings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Marquette Manor Baptist Church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Schlagel</dc:creator>
  <cp:lastModifiedBy>Dave Schlagel</cp:lastModifiedBy>
  <cp:revision>227</cp:revision>
  <dcterms:created xsi:type="dcterms:W3CDTF">2018-06-24T13:09:54Z</dcterms:created>
  <dcterms:modified xsi:type="dcterms:W3CDTF">2025-02-02T23:46:43Z</dcterms:modified>
</cp:coreProperties>
</file>